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g" ContentType="image/jpg"/>
  <Override PartName="/ppt/media/image11.jpg" ContentType="image/jpg"/>
  <Override PartName="/ppt/media/image6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</p:sldMasterIdLst>
  <p:sldIdLst>
    <p:sldId id="256" r:id="rId2"/>
    <p:sldId id="289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C485-EE6B-B98E-36F3-B0DF41923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EC100-A327-1C20-548E-EB2F65AE8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C328E-608B-D0B1-C081-BE073D8DE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468A5-9B5C-1753-3FB4-424B394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6733-ABE1-D764-1299-6C54653E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83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F7FD-6965-6226-487E-A8D19F35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1A049-F157-3E87-E8A2-D96CAB09C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D83A-4F5D-09E3-58DB-2814AC65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6DCF-DC0A-DE79-C664-675188B0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CCA8-AC40-909A-7883-41C22F58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86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571BD-FB30-C5E7-DDAE-C29F8B081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E2A4B-5D03-B20F-5F64-C70C4CABB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355EB-6FF7-BB00-5F76-ECF2D7D2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B20B-A251-AD79-37B7-181B5631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50D96-6F49-F54A-1ED9-9B6090EC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274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10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048-A570-9767-AC57-78916110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D4195-8B93-C4A0-178E-F56FF71F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71E43-5CB4-7E12-6107-D98E006A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5684-2BDD-6023-0C26-BDBC76B7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03781-C978-B786-40F7-497FC2C6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13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C79B-286B-C361-68DC-74021B56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5C10F-3CD1-A290-69B5-894E682DD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2AD88-5C53-408D-20FE-381A8AAC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2FA7-8505-8E66-A0D2-EC46B360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9886-26FC-3EEC-A011-F6F108D6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97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D4A7-319B-EB73-B7AF-42E84987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5128-23EE-B2C6-2ABC-C8C501C08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C23EE-9B0F-5BB1-C266-D7EE87C07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1FC5F-46FD-EDB8-9B6E-4FE20DC2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0B12F-E90A-C38A-6DEC-934D40CB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F3240-ECC1-EB2A-BC64-BE727B88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89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0E22-E549-126A-F82B-C162C68D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D2E60-A4CB-B8C0-85D3-F6E530FFF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363FD-AFEB-051B-609C-F971236D4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96B52-DDDC-EB9F-D723-3D52BA931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B7015-7486-E23C-3162-49A43F033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BF9C9-B77C-48BA-FD50-B4B7E3CA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CC663-5A86-39C4-1895-4F6B2D64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B95AB-9377-CAAD-D422-AAF30993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B006-A522-678F-E526-CDB66678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23985-DBC7-AE05-31E9-F54A8CB8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2D327-1491-0662-8D28-A65D06A9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C004-7505-1766-A49F-2746235C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51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D2880-6A83-2033-32E0-57B81ED0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20545-D85F-1988-0E01-3E678310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1EDC-8526-84CB-E567-55C5B077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12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478-CD55-CDC8-5990-4AF2DA94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D44A-6699-19C6-6D9E-B8E0C62E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A03DD-3683-9539-35E7-F64FF3C50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E142F-BA76-BF13-B7C7-EE7236DB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DB17A-47E0-FAD5-32F9-F90F01B9E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B8240-CEDB-6BC3-C4AF-886C1CDA8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53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80A-024A-B3F3-9F53-0E3CDE90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857462-D4E2-DA12-CA64-26074DBA4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6B108-DC7E-AA9F-9EDF-C73D0008B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0887A-9D74-0482-4A77-5CD126AE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CB714-5EB0-991F-EE84-3BF49D4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846F1-055C-8D0C-03C5-796500D9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5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C4921-2348-C0F7-A7E4-E413AB2D1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9BC2C-837A-FB47-C9B3-F9281311C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E4F28-C32B-5392-5F4E-33CD9CD5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DC3C-411D-F337-3D1B-749A61BC6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A6B-52AD-811E-5DB8-CD8DF2877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13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318"/>
            <a:ext cx="18288000" cy="102796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6210300"/>
            <a:ext cx="14706600" cy="9419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3375" marR="5080" indent="-321310">
              <a:lnSpc>
                <a:spcPts val="6459"/>
              </a:lnSpc>
              <a:spcBef>
                <a:spcPts val="220"/>
              </a:spcBef>
              <a:tabLst>
                <a:tab pos="2784475" algn="l"/>
              </a:tabLst>
            </a:pPr>
            <a:r>
              <a:rPr sz="9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</a:t>
            </a:r>
            <a:r>
              <a:rPr lang="en-US" sz="96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9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</a:t>
            </a:r>
            <a:r>
              <a:rPr lang="en-IN" sz="96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Management</a:t>
            </a:r>
            <a:endParaRPr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324" y="3090862"/>
            <a:ext cx="6115050" cy="51720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0" y="3090862"/>
            <a:ext cx="8391525" cy="37528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857250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119062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4.Who</a:t>
            </a:r>
            <a:r>
              <a:rPr sz="4000" spc="15" dirty="0"/>
              <a:t> </a:t>
            </a:r>
            <a:r>
              <a:rPr sz="4000" dirty="0"/>
              <a:t>are</a:t>
            </a:r>
            <a:r>
              <a:rPr sz="4000" spc="20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top</a:t>
            </a:r>
            <a:r>
              <a:rPr sz="4000" spc="25" dirty="0"/>
              <a:t> </a:t>
            </a:r>
            <a:r>
              <a:rPr sz="4000" dirty="0"/>
              <a:t>5</a:t>
            </a:r>
            <a:r>
              <a:rPr sz="4000" spc="20" dirty="0"/>
              <a:t> </a:t>
            </a:r>
            <a:r>
              <a:rPr sz="4000" dirty="0"/>
              <a:t>customers</a:t>
            </a:r>
            <a:r>
              <a:rPr sz="4000" spc="20" dirty="0"/>
              <a:t> </a:t>
            </a:r>
            <a:r>
              <a:rPr sz="4000" dirty="0"/>
              <a:t>by</a:t>
            </a:r>
            <a:r>
              <a:rPr sz="4000" spc="25" dirty="0"/>
              <a:t> </a:t>
            </a:r>
            <a:r>
              <a:rPr sz="4000" dirty="0"/>
              <a:t>total</a:t>
            </a:r>
            <a:r>
              <a:rPr sz="4000" spc="5" dirty="0"/>
              <a:t> </a:t>
            </a:r>
            <a:r>
              <a:rPr sz="4000" dirty="0"/>
              <a:t>purchase</a:t>
            </a:r>
            <a:r>
              <a:rPr sz="4000" spc="25" dirty="0"/>
              <a:t> </a:t>
            </a:r>
            <a:r>
              <a:rPr sz="4000" spc="-10" dirty="0"/>
              <a:t>amount?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228850"/>
            <a:ext cx="9925050" cy="3324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6131606"/>
            <a:ext cx="8096250" cy="3676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752600" y="478744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255016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5.How</a:t>
            </a:r>
            <a:r>
              <a:rPr sz="4000" spc="35" dirty="0"/>
              <a:t> </a:t>
            </a:r>
            <a:r>
              <a:rPr sz="4000" dirty="0"/>
              <a:t>many</a:t>
            </a:r>
            <a:r>
              <a:rPr sz="4000" spc="25" dirty="0"/>
              <a:t> </a:t>
            </a:r>
            <a:r>
              <a:rPr sz="4000" dirty="0"/>
              <a:t>products</a:t>
            </a:r>
            <a:r>
              <a:rPr sz="4000" spc="25" dirty="0"/>
              <a:t> </a:t>
            </a:r>
            <a:r>
              <a:rPr sz="4000" dirty="0"/>
              <a:t>exist</a:t>
            </a:r>
            <a:r>
              <a:rPr sz="4000" spc="15" dirty="0"/>
              <a:t> </a:t>
            </a:r>
            <a:r>
              <a:rPr sz="4000" dirty="0"/>
              <a:t>in</a:t>
            </a:r>
            <a:r>
              <a:rPr sz="4000" spc="30" dirty="0"/>
              <a:t> </a:t>
            </a:r>
            <a:r>
              <a:rPr sz="4000" dirty="0"/>
              <a:t>each</a:t>
            </a:r>
            <a:r>
              <a:rPr sz="4000" spc="25" dirty="0"/>
              <a:t> </a:t>
            </a:r>
            <a:r>
              <a:rPr sz="4000" spc="-10" dirty="0"/>
              <a:t>category?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875" y="2076450"/>
            <a:ext cx="9648825" cy="3810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6242957"/>
            <a:ext cx="8543925" cy="33813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914400" y="417343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1745614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6.What</a:t>
            </a:r>
            <a:r>
              <a:rPr sz="4000" spc="10" dirty="0"/>
              <a:t> </a:t>
            </a:r>
            <a:r>
              <a:rPr sz="4000" dirty="0"/>
              <a:t>is</a:t>
            </a:r>
            <a:r>
              <a:rPr sz="4000" spc="25" dirty="0"/>
              <a:t> </a:t>
            </a:r>
            <a:r>
              <a:rPr sz="4000" dirty="0"/>
              <a:t>the</a:t>
            </a:r>
            <a:r>
              <a:rPr sz="4000" spc="35" dirty="0"/>
              <a:t> </a:t>
            </a:r>
            <a:r>
              <a:rPr sz="4000" dirty="0"/>
              <a:t>average</a:t>
            </a:r>
            <a:r>
              <a:rPr sz="4000" spc="30" dirty="0"/>
              <a:t> </a:t>
            </a:r>
            <a:r>
              <a:rPr sz="4000" dirty="0"/>
              <a:t>price</a:t>
            </a:r>
            <a:r>
              <a:rPr sz="4000" spc="30" dirty="0"/>
              <a:t> </a:t>
            </a:r>
            <a:r>
              <a:rPr sz="4000" dirty="0"/>
              <a:t>of</a:t>
            </a:r>
            <a:r>
              <a:rPr sz="4000" spc="25" dirty="0"/>
              <a:t> </a:t>
            </a:r>
            <a:r>
              <a:rPr sz="4000" dirty="0"/>
              <a:t>products</a:t>
            </a:r>
            <a:r>
              <a:rPr sz="4000" spc="25" dirty="0"/>
              <a:t> </a:t>
            </a:r>
            <a:r>
              <a:rPr sz="4000" dirty="0"/>
              <a:t>by</a:t>
            </a:r>
            <a:r>
              <a:rPr sz="4000" spc="30" dirty="0"/>
              <a:t> </a:t>
            </a:r>
            <a:r>
              <a:rPr sz="4000" spc="-10" dirty="0"/>
              <a:t>category?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2447310"/>
            <a:ext cx="8191500" cy="4705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650" y="7671158"/>
            <a:ext cx="8134350" cy="19716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400" y="644167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7.Which</a:t>
            </a:r>
            <a:r>
              <a:rPr sz="4000" spc="25" dirty="0"/>
              <a:t> </a:t>
            </a:r>
            <a:r>
              <a:rPr sz="4000" dirty="0"/>
              <a:t>products</a:t>
            </a:r>
            <a:r>
              <a:rPr sz="4000" spc="95" dirty="0"/>
              <a:t> </a:t>
            </a:r>
            <a:r>
              <a:rPr sz="4000" dirty="0"/>
              <a:t>have</a:t>
            </a:r>
            <a:r>
              <a:rPr sz="4000" spc="25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highest</a:t>
            </a:r>
            <a:r>
              <a:rPr sz="4000" spc="90" dirty="0"/>
              <a:t> </a:t>
            </a:r>
            <a:r>
              <a:rPr sz="4000" dirty="0"/>
              <a:t>total</a:t>
            </a:r>
            <a:r>
              <a:rPr sz="4000" spc="10" dirty="0"/>
              <a:t> </a:t>
            </a:r>
            <a:r>
              <a:rPr sz="4000" dirty="0"/>
              <a:t>sales</a:t>
            </a:r>
            <a:r>
              <a:rPr sz="4000" spc="20" dirty="0"/>
              <a:t> </a:t>
            </a:r>
            <a:r>
              <a:rPr sz="4000" dirty="0"/>
              <a:t>volume</a:t>
            </a:r>
            <a:r>
              <a:rPr sz="4000" spc="30" dirty="0"/>
              <a:t> </a:t>
            </a:r>
            <a:r>
              <a:rPr sz="4000" dirty="0"/>
              <a:t>(by</a:t>
            </a:r>
            <a:r>
              <a:rPr sz="4000" spc="25" dirty="0"/>
              <a:t> </a:t>
            </a:r>
            <a:r>
              <a:rPr sz="4000" spc="-10" dirty="0"/>
              <a:t>quantity)?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2552700"/>
            <a:ext cx="9658350" cy="373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7200" y="2552700"/>
            <a:ext cx="4000500" cy="7486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609600" y="819150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154940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8.What</a:t>
            </a:r>
            <a:r>
              <a:rPr sz="4000" spc="20" dirty="0"/>
              <a:t> </a:t>
            </a:r>
            <a:r>
              <a:rPr sz="4000" dirty="0"/>
              <a:t>is</a:t>
            </a:r>
            <a:r>
              <a:rPr sz="4000" spc="25" dirty="0"/>
              <a:t> </a:t>
            </a:r>
            <a:r>
              <a:rPr sz="4000" dirty="0"/>
              <a:t>the</a:t>
            </a:r>
            <a:r>
              <a:rPr sz="4000" spc="40" dirty="0"/>
              <a:t> </a:t>
            </a:r>
            <a:r>
              <a:rPr sz="4000" dirty="0"/>
              <a:t>total</a:t>
            </a:r>
            <a:r>
              <a:rPr sz="4000" spc="95" dirty="0"/>
              <a:t> </a:t>
            </a:r>
            <a:r>
              <a:rPr sz="4000" dirty="0"/>
              <a:t>revenue</a:t>
            </a:r>
            <a:r>
              <a:rPr sz="4000" spc="35" dirty="0"/>
              <a:t> </a:t>
            </a:r>
            <a:r>
              <a:rPr sz="4000" dirty="0"/>
              <a:t>generated</a:t>
            </a:r>
            <a:r>
              <a:rPr sz="4000" spc="40" dirty="0"/>
              <a:t> </a:t>
            </a:r>
            <a:r>
              <a:rPr sz="4000" dirty="0"/>
              <a:t>by</a:t>
            </a:r>
            <a:r>
              <a:rPr sz="4000" spc="35" dirty="0"/>
              <a:t> </a:t>
            </a:r>
            <a:r>
              <a:rPr sz="4000" dirty="0"/>
              <a:t>each</a:t>
            </a:r>
            <a:r>
              <a:rPr sz="4000" spc="40" dirty="0"/>
              <a:t> </a:t>
            </a:r>
            <a:r>
              <a:rPr sz="4000" spc="-10" dirty="0"/>
              <a:t>product?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181225"/>
            <a:ext cx="8905875" cy="5114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8600" y="2181225"/>
            <a:ext cx="4886325" cy="64103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304800" y="414337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157289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9.How</a:t>
            </a:r>
            <a:r>
              <a:rPr sz="4000" spc="55" dirty="0"/>
              <a:t> </a:t>
            </a:r>
            <a:r>
              <a:rPr sz="4000" dirty="0"/>
              <a:t>do</a:t>
            </a:r>
            <a:r>
              <a:rPr sz="4000" spc="40" dirty="0"/>
              <a:t> </a:t>
            </a:r>
            <a:r>
              <a:rPr sz="4000" dirty="0"/>
              <a:t>product</a:t>
            </a:r>
            <a:r>
              <a:rPr sz="4000" spc="30" dirty="0"/>
              <a:t> </a:t>
            </a:r>
            <a:r>
              <a:rPr sz="4000" dirty="0"/>
              <a:t>sales</a:t>
            </a:r>
            <a:r>
              <a:rPr sz="4000" spc="35" dirty="0"/>
              <a:t> </a:t>
            </a:r>
            <a:r>
              <a:rPr sz="4000" dirty="0"/>
              <a:t>vary</a:t>
            </a:r>
            <a:r>
              <a:rPr sz="4000" spc="35" dirty="0"/>
              <a:t> </a:t>
            </a:r>
            <a:r>
              <a:rPr sz="4000" dirty="0"/>
              <a:t>by</a:t>
            </a:r>
            <a:r>
              <a:rPr sz="4000" spc="40" dirty="0"/>
              <a:t> </a:t>
            </a:r>
            <a:r>
              <a:rPr sz="4000" dirty="0"/>
              <a:t>category</a:t>
            </a:r>
            <a:r>
              <a:rPr sz="4000" spc="40" dirty="0"/>
              <a:t> </a:t>
            </a:r>
            <a:r>
              <a:rPr sz="4000" dirty="0"/>
              <a:t>and</a:t>
            </a:r>
            <a:r>
              <a:rPr sz="4000" spc="40" dirty="0"/>
              <a:t> </a:t>
            </a:r>
            <a:r>
              <a:rPr sz="4000" spc="-10" dirty="0"/>
              <a:t>supplier?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165102"/>
            <a:ext cx="8810625" cy="33051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9353" y="6362700"/>
            <a:ext cx="6224448" cy="26117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828684" y="9907750"/>
            <a:ext cx="514350" cy="254000"/>
            <a:chOff x="3828684" y="9907750"/>
            <a:chExt cx="514350" cy="254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5556" y="9907750"/>
              <a:ext cx="222989" cy="1697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28684" y="10010221"/>
              <a:ext cx="514350" cy="151765"/>
            </a:xfrm>
            <a:custGeom>
              <a:avLst/>
              <a:gdLst/>
              <a:ahLst/>
              <a:cxnLst/>
              <a:rect l="l" t="t" r="r" b="b"/>
              <a:pathLst>
                <a:path w="514350" h="151765">
                  <a:moveTo>
                    <a:pt x="1526" y="19852"/>
                  </a:moveTo>
                  <a:lnTo>
                    <a:pt x="251" y="50616"/>
                  </a:lnTo>
                  <a:lnTo>
                    <a:pt x="125" y="67246"/>
                  </a:lnTo>
                  <a:lnTo>
                    <a:pt x="0" y="83900"/>
                  </a:lnTo>
                  <a:lnTo>
                    <a:pt x="35589" y="126810"/>
                  </a:lnTo>
                  <a:lnTo>
                    <a:pt x="81770" y="133675"/>
                  </a:lnTo>
                  <a:lnTo>
                    <a:pt x="134428" y="140485"/>
                  </a:lnTo>
                  <a:lnTo>
                    <a:pt x="191146" y="146320"/>
                  </a:lnTo>
                  <a:lnTo>
                    <a:pt x="249507" y="150262"/>
                  </a:lnTo>
                  <a:lnTo>
                    <a:pt x="307094" y="151392"/>
                  </a:lnTo>
                  <a:lnTo>
                    <a:pt x="361490" y="148791"/>
                  </a:lnTo>
                  <a:lnTo>
                    <a:pt x="410278" y="141541"/>
                  </a:lnTo>
                  <a:lnTo>
                    <a:pt x="450749" y="129452"/>
                  </a:lnTo>
                  <a:lnTo>
                    <a:pt x="496736" y="96667"/>
                  </a:lnTo>
                  <a:lnTo>
                    <a:pt x="510308" y="67246"/>
                  </a:lnTo>
                  <a:lnTo>
                    <a:pt x="292633" y="67246"/>
                  </a:lnTo>
                  <a:lnTo>
                    <a:pt x="230430" y="66767"/>
                  </a:lnTo>
                  <a:lnTo>
                    <a:pt x="165320" y="63074"/>
                  </a:lnTo>
                  <a:lnTo>
                    <a:pt x="106592" y="56521"/>
                  </a:lnTo>
                  <a:lnTo>
                    <a:pt x="56861" y="47086"/>
                  </a:lnTo>
                  <a:lnTo>
                    <a:pt x="20412" y="34839"/>
                  </a:lnTo>
                  <a:lnTo>
                    <a:pt x="1526" y="19852"/>
                  </a:lnTo>
                  <a:close/>
                </a:path>
                <a:path w="514350" h="151765">
                  <a:moveTo>
                    <a:pt x="509861" y="0"/>
                  </a:moveTo>
                  <a:lnTo>
                    <a:pt x="481578" y="40349"/>
                  </a:lnTo>
                  <a:lnTo>
                    <a:pt x="414754" y="57639"/>
                  </a:lnTo>
                  <a:lnTo>
                    <a:pt x="370000" y="63766"/>
                  </a:lnTo>
                  <a:lnTo>
                    <a:pt x="323803" y="66767"/>
                  </a:lnTo>
                  <a:lnTo>
                    <a:pt x="303253" y="67246"/>
                  </a:lnTo>
                  <a:lnTo>
                    <a:pt x="510308" y="67246"/>
                  </a:lnTo>
                  <a:lnTo>
                    <a:pt x="513209" y="56521"/>
                  </a:lnTo>
                  <a:lnTo>
                    <a:pt x="513285" y="56240"/>
                  </a:lnTo>
                  <a:lnTo>
                    <a:pt x="514336" y="30744"/>
                  </a:lnTo>
                  <a:lnTo>
                    <a:pt x="513802" y="24316"/>
                  </a:lnTo>
                  <a:lnTo>
                    <a:pt x="513727" y="23418"/>
                  </a:lnTo>
                  <a:lnTo>
                    <a:pt x="512818" y="15851"/>
                  </a:lnTo>
                  <a:lnTo>
                    <a:pt x="511549" y="8044"/>
                  </a:lnTo>
                  <a:lnTo>
                    <a:pt x="5098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310253" y="9877644"/>
            <a:ext cx="478155" cy="257175"/>
            <a:chOff x="4310253" y="9877644"/>
            <a:chExt cx="478155" cy="2571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868" y="9877644"/>
              <a:ext cx="213278" cy="1710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10253" y="10014700"/>
              <a:ext cx="478155" cy="120014"/>
            </a:xfrm>
            <a:custGeom>
              <a:avLst/>
              <a:gdLst/>
              <a:ahLst/>
              <a:cxnLst/>
              <a:rect l="l" t="t" r="r" b="b"/>
              <a:pathLst>
                <a:path w="478154" h="120015">
                  <a:moveTo>
                    <a:pt x="32767" y="26264"/>
                  </a:moveTo>
                  <a:lnTo>
                    <a:pt x="31716" y="51760"/>
                  </a:lnTo>
                  <a:lnTo>
                    <a:pt x="25794" y="73654"/>
                  </a:lnTo>
                  <a:lnTo>
                    <a:pt x="15167" y="92187"/>
                  </a:lnTo>
                  <a:lnTo>
                    <a:pt x="0" y="107599"/>
                  </a:lnTo>
                  <a:lnTo>
                    <a:pt x="45569" y="112474"/>
                  </a:lnTo>
                  <a:lnTo>
                    <a:pt x="98849" y="116336"/>
                  </a:lnTo>
                  <a:lnTo>
                    <a:pt x="157400" y="118914"/>
                  </a:lnTo>
                  <a:lnTo>
                    <a:pt x="158297" y="118914"/>
                  </a:lnTo>
                  <a:lnTo>
                    <a:pt x="216737" y="119849"/>
                  </a:lnTo>
                  <a:lnTo>
                    <a:pt x="275443" y="118914"/>
                  </a:lnTo>
                  <a:lnTo>
                    <a:pt x="330055" y="115796"/>
                  </a:lnTo>
                  <a:lnTo>
                    <a:pt x="377622" y="110200"/>
                  </a:lnTo>
                  <a:lnTo>
                    <a:pt x="415193" y="101835"/>
                  </a:lnTo>
                  <a:lnTo>
                    <a:pt x="456703" y="72214"/>
                  </a:lnTo>
                  <a:lnTo>
                    <a:pt x="473406" y="34992"/>
                  </a:lnTo>
                  <a:lnTo>
                    <a:pt x="168422" y="34992"/>
                  </a:lnTo>
                  <a:lnTo>
                    <a:pt x="117190" y="33577"/>
                  </a:lnTo>
                  <a:lnTo>
                    <a:pt x="72111" y="30750"/>
                  </a:lnTo>
                  <a:lnTo>
                    <a:pt x="32767" y="26264"/>
                  </a:lnTo>
                  <a:close/>
                </a:path>
                <a:path w="478154" h="120015">
                  <a:moveTo>
                    <a:pt x="476893" y="0"/>
                  </a:moveTo>
                  <a:lnTo>
                    <a:pt x="472847" y="11929"/>
                  </a:lnTo>
                  <a:lnTo>
                    <a:pt x="465025" y="17135"/>
                  </a:lnTo>
                  <a:lnTo>
                    <a:pt x="453965" y="18737"/>
                  </a:lnTo>
                  <a:lnTo>
                    <a:pt x="440209" y="19860"/>
                  </a:lnTo>
                  <a:lnTo>
                    <a:pt x="438930" y="19860"/>
                  </a:lnTo>
                  <a:lnTo>
                    <a:pt x="414131" y="23470"/>
                  </a:lnTo>
                  <a:lnTo>
                    <a:pt x="351524" y="29497"/>
                  </a:lnTo>
                  <a:lnTo>
                    <a:pt x="268617" y="33946"/>
                  </a:lnTo>
                  <a:lnTo>
                    <a:pt x="217265" y="34992"/>
                  </a:lnTo>
                  <a:lnTo>
                    <a:pt x="473406" y="34992"/>
                  </a:lnTo>
                  <a:lnTo>
                    <a:pt x="477532" y="5126"/>
                  </a:lnTo>
                  <a:lnTo>
                    <a:pt x="4768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-1086269" y="457893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239522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10.How</a:t>
            </a:r>
            <a:r>
              <a:rPr sz="4000" spc="45" dirty="0"/>
              <a:t> </a:t>
            </a:r>
            <a:r>
              <a:rPr sz="4000" dirty="0"/>
              <a:t>many</a:t>
            </a:r>
            <a:r>
              <a:rPr sz="4000" spc="30" dirty="0"/>
              <a:t> </a:t>
            </a:r>
            <a:r>
              <a:rPr sz="4000" dirty="0"/>
              <a:t>orders</a:t>
            </a:r>
            <a:r>
              <a:rPr sz="4000" spc="25" dirty="0"/>
              <a:t> </a:t>
            </a:r>
            <a:r>
              <a:rPr sz="4000" dirty="0"/>
              <a:t>have</a:t>
            </a:r>
            <a:r>
              <a:rPr sz="4000" spc="35" dirty="0"/>
              <a:t> </a:t>
            </a:r>
            <a:r>
              <a:rPr sz="4000" dirty="0"/>
              <a:t>been</a:t>
            </a:r>
            <a:r>
              <a:rPr sz="4000" spc="30" dirty="0"/>
              <a:t> </a:t>
            </a:r>
            <a:r>
              <a:rPr sz="4000" dirty="0"/>
              <a:t>placed</a:t>
            </a:r>
            <a:r>
              <a:rPr sz="4000" spc="30" dirty="0"/>
              <a:t> </a:t>
            </a:r>
            <a:r>
              <a:rPr sz="4000" dirty="0"/>
              <a:t>in</a:t>
            </a:r>
            <a:r>
              <a:rPr sz="4000" spc="30" dirty="0"/>
              <a:t> </a:t>
            </a:r>
            <a:r>
              <a:rPr sz="4000" spc="-10" dirty="0"/>
              <a:t>total?</a:t>
            </a: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913421"/>
            <a:ext cx="10868025" cy="19240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5647096"/>
            <a:ext cx="7496175" cy="280035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-2057400" y="819150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321246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11.What</a:t>
            </a:r>
            <a:r>
              <a:rPr sz="4000" spc="25" dirty="0"/>
              <a:t> </a:t>
            </a:r>
            <a:r>
              <a:rPr sz="4000" dirty="0"/>
              <a:t>is</a:t>
            </a:r>
            <a:r>
              <a:rPr sz="4000" spc="35" dirty="0"/>
              <a:t> </a:t>
            </a:r>
            <a:r>
              <a:rPr sz="4000" dirty="0"/>
              <a:t>the</a:t>
            </a:r>
            <a:r>
              <a:rPr sz="4000" spc="-25" dirty="0"/>
              <a:t> </a:t>
            </a:r>
            <a:r>
              <a:rPr sz="4000" dirty="0"/>
              <a:t>average</a:t>
            </a:r>
            <a:r>
              <a:rPr sz="4000" spc="-25" dirty="0"/>
              <a:t> </a:t>
            </a:r>
            <a:r>
              <a:rPr sz="4000" dirty="0"/>
              <a:t>value</a:t>
            </a:r>
            <a:r>
              <a:rPr sz="4000" spc="-25" dirty="0"/>
              <a:t> </a:t>
            </a:r>
            <a:r>
              <a:rPr sz="4000" dirty="0"/>
              <a:t>per</a:t>
            </a:r>
            <a:r>
              <a:rPr sz="4000" spc="-95" dirty="0"/>
              <a:t> </a:t>
            </a:r>
            <a:r>
              <a:rPr sz="4000" spc="-10" dirty="0"/>
              <a:t>order?</a:t>
            </a: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843" y="2857500"/>
            <a:ext cx="9420225" cy="4086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843" y="7429500"/>
            <a:ext cx="8534400" cy="2133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95400" y="796471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230060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12.On</a:t>
            </a:r>
            <a:r>
              <a:rPr sz="4000" spc="40" dirty="0"/>
              <a:t> </a:t>
            </a:r>
            <a:r>
              <a:rPr sz="4000" dirty="0"/>
              <a:t>which</a:t>
            </a:r>
            <a:r>
              <a:rPr sz="4000" spc="50" dirty="0"/>
              <a:t> </a:t>
            </a:r>
            <a:r>
              <a:rPr sz="4000" dirty="0"/>
              <a:t>dates</a:t>
            </a:r>
            <a:r>
              <a:rPr sz="4000" spc="35" dirty="0"/>
              <a:t> </a:t>
            </a:r>
            <a:r>
              <a:rPr sz="4000" dirty="0"/>
              <a:t>were</a:t>
            </a:r>
            <a:r>
              <a:rPr sz="4000" spc="50" dirty="0"/>
              <a:t> </a:t>
            </a:r>
            <a:r>
              <a:rPr sz="4000" dirty="0"/>
              <a:t>the</a:t>
            </a:r>
            <a:r>
              <a:rPr sz="4000" spc="45" dirty="0"/>
              <a:t> </a:t>
            </a:r>
            <a:r>
              <a:rPr sz="4000" dirty="0"/>
              <a:t>most</a:t>
            </a:r>
            <a:r>
              <a:rPr sz="4000" spc="40" dirty="0"/>
              <a:t> </a:t>
            </a:r>
            <a:r>
              <a:rPr sz="4000" dirty="0"/>
              <a:t>orders</a:t>
            </a:r>
            <a:r>
              <a:rPr sz="4000" spc="35" dirty="0"/>
              <a:t> </a:t>
            </a:r>
            <a:r>
              <a:rPr sz="4000" spc="-10" dirty="0"/>
              <a:t>placed?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223" y="2857500"/>
            <a:ext cx="7791450" cy="49720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2402" y="2857500"/>
            <a:ext cx="4295775" cy="657225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09600" y="592145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76073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13.What</a:t>
            </a:r>
            <a:r>
              <a:rPr sz="4000" spc="85" dirty="0"/>
              <a:t> </a:t>
            </a:r>
            <a:r>
              <a:rPr sz="4000" dirty="0"/>
              <a:t>are</a:t>
            </a:r>
            <a:r>
              <a:rPr sz="4000" spc="30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monthly</a:t>
            </a:r>
            <a:r>
              <a:rPr sz="4000" spc="25" dirty="0"/>
              <a:t> </a:t>
            </a:r>
            <a:r>
              <a:rPr sz="4000" dirty="0"/>
              <a:t>trends</a:t>
            </a:r>
            <a:r>
              <a:rPr sz="4000" spc="20" dirty="0"/>
              <a:t> </a:t>
            </a:r>
            <a:r>
              <a:rPr sz="4000" dirty="0"/>
              <a:t>in</a:t>
            </a:r>
            <a:r>
              <a:rPr sz="4000" spc="30" dirty="0"/>
              <a:t> </a:t>
            </a:r>
            <a:r>
              <a:rPr sz="4000" dirty="0"/>
              <a:t>order</a:t>
            </a:r>
            <a:r>
              <a:rPr sz="4000" spc="-55" dirty="0"/>
              <a:t> </a:t>
            </a:r>
            <a:r>
              <a:rPr sz="4000" dirty="0"/>
              <a:t>volume</a:t>
            </a:r>
            <a:r>
              <a:rPr sz="4000" spc="30" dirty="0"/>
              <a:t> </a:t>
            </a:r>
            <a:r>
              <a:rPr sz="4000" dirty="0"/>
              <a:t>and</a:t>
            </a:r>
            <a:r>
              <a:rPr sz="4000" spc="30" dirty="0"/>
              <a:t> </a:t>
            </a:r>
            <a:r>
              <a:rPr sz="4000" spc="-10" dirty="0"/>
              <a:t>revenue?</a:t>
            </a: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8CF9-7DA0-C890-9B64-E10FD2E5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spc="-10" dirty="0">
                <a:latin typeface="Bookman Old Style" panose="02050604050505020204" pitchFamily="18" charset="0"/>
                <a:cs typeface="Arial" panose="020B0604020202020204" pitchFamily="34" charset="0"/>
              </a:rPr>
              <a:t>Introduction</a:t>
            </a:r>
            <a:endParaRPr lang="en-IN" b="1" dirty="0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FD3F5-5125-815E-DB43-DB6111C1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305050"/>
            <a:ext cx="16725900" cy="7434262"/>
          </a:xfrm>
        </p:spPr>
        <p:txBody>
          <a:bodyPr>
            <a:normAutofit fontScale="47500" lnSpcReduction="20000"/>
          </a:bodyPr>
          <a:lstStyle/>
          <a:p>
            <a:r>
              <a:rPr lang="en-US" sz="5900" dirty="0"/>
              <a:t>The </a:t>
            </a:r>
            <a:r>
              <a:rPr lang="en-US" sz="5900" b="1" dirty="0"/>
              <a:t>Grocery Management System</a:t>
            </a:r>
            <a:r>
              <a:rPr lang="en-US" sz="5900" dirty="0"/>
              <a:t> is designed to streamline and automate the daily operations of grocery stores.</a:t>
            </a:r>
          </a:p>
          <a:p>
            <a:r>
              <a:rPr lang="en-US" sz="5900" dirty="0"/>
              <a:t>It provides an efficient way to manage </a:t>
            </a:r>
            <a:r>
              <a:rPr lang="en-US" sz="5900" b="1" dirty="0"/>
              <a:t>inventory, sales, suppliers, and customers</a:t>
            </a:r>
            <a:r>
              <a:rPr lang="en-US" sz="5900" dirty="0"/>
              <a:t> using a centralized database.</a:t>
            </a:r>
          </a:p>
          <a:p>
            <a:r>
              <a:rPr lang="en-US" sz="5900" dirty="0"/>
              <a:t>The project uses </a:t>
            </a:r>
            <a:r>
              <a:rPr lang="en-US" sz="5900" b="1" dirty="0"/>
              <a:t>SQL</a:t>
            </a:r>
            <a:r>
              <a:rPr lang="en-US" sz="5900" dirty="0"/>
              <a:t> as the backend to store, retrieve, and manage data securely and efficiently.</a:t>
            </a:r>
          </a:p>
          <a:p>
            <a:r>
              <a:rPr lang="en-US" sz="5900" dirty="0"/>
              <a:t>The system helps in tracking </a:t>
            </a:r>
            <a:r>
              <a:rPr lang="en-US" sz="5900" b="1" dirty="0"/>
              <a:t>stock levels</a:t>
            </a:r>
            <a:r>
              <a:rPr lang="en-US" sz="5900" dirty="0"/>
              <a:t>, updating </a:t>
            </a:r>
            <a:r>
              <a:rPr lang="en-US" sz="5900" b="1" dirty="0"/>
              <a:t>product details</a:t>
            </a:r>
            <a:r>
              <a:rPr lang="en-US" sz="5900" dirty="0"/>
              <a:t>, and generating </a:t>
            </a:r>
            <a:r>
              <a:rPr lang="en-US" sz="5900" b="1" dirty="0"/>
              <a:t>billing and sales reports</a:t>
            </a:r>
            <a:r>
              <a:rPr lang="en-US" sz="5900" dirty="0"/>
              <a:t>.</a:t>
            </a:r>
          </a:p>
          <a:p>
            <a:r>
              <a:rPr lang="en-US" sz="5900" dirty="0"/>
              <a:t>It reduces </a:t>
            </a:r>
            <a:r>
              <a:rPr lang="en-US" sz="5900" b="1" dirty="0"/>
              <a:t>manual errors</a:t>
            </a:r>
            <a:r>
              <a:rPr lang="en-US" sz="5900" dirty="0"/>
              <a:t>, improves </a:t>
            </a:r>
            <a:r>
              <a:rPr lang="en-US" sz="5900" b="1" dirty="0"/>
              <a:t>data accuracy</a:t>
            </a:r>
            <a:r>
              <a:rPr lang="en-US" sz="5900" dirty="0"/>
              <a:t>, and saves </a:t>
            </a:r>
            <a:r>
              <a:rPr lang="en-US" sz="5900" b="1" dirty="0"/>
              <a:t>time and effort</a:t>
            </a:r>
            <a:r>
              <a:rPr lang="en-US" sz="5900" dirty="0"/>
              <a:t> in managing store operations.</a:t>
            </a:r>
          </a:p>
          <a:p>
            <a:r>
              <a:rPr lang="en-US" sz="5900" dirty="0"/>
              <a:t>The project allows for </a:t>
            </a:r>
            <a:r>
              <a:rPr lang="en-US" sz="5900" b="1" dirty="0"/>
              <a:t>easy addition, deletion, and modification</a:t>
            </a:r>
            <a:r>
              <a:rPr lang="en-US" sz="5900" dirty="0"/>
              <a:t> of grocery items and related information.</a:t>
            </a:r>
          </a:p>
          <a:p>
            <a:r>
              <a:rPr lang="en-US" sz="5900" dirty="0"/>
              <a:t>It provides </a:t>
            </a:r>
            <a:r>
              <a:rPr lang="en-US" sz="5900" b="1" dirty="0"/>
              <a:t>real-time access</a:t>
            </a:r>
            <a:r>
              <a:rPr lang="en-US" sz="5900" dirty="0"/>
              <a:t> to product availability and pricing details.</a:t>
            </a:r>
          </a:p>
          <a:p>
            <a:r>
              <a:rPr lang="en-US" sz="5900" dirty="0"/>
              <a:t>The system enhances decision-making through </a:t>
            </a:r>
            <a:r>
              <a:rPr lang="en-US" sz="5900" b="1" dirty="0"/>
              <a:t>data-driven insights</a:t>
            </a:r>
            <a:r>
              <a:rPr lang="en-US" sz="5900" dirty="0"/>
              <a:t> such as sales trends and inventory analysis.</a:t>
            </a:r>
          </a:p>
          <a:p>
            <a:r>
              <a:rPr lang="en-US" sz="5900" dirty="0"/>
              <a:t>This project demonstrates the practical use of </a:t>
            </a:r>
            <a:r>
              <a:rPr lang="en-US" sz="5900" b="1" dirty="0"/>
              <a:t>SQL queries, relationships, and normalization</a:t>
            </a:r>
            <a:r>
              <a:rPr lang="en-US" sz="5900" dirty="0"/>
              <a:t> in database design.</a:t>
            </a:r>
          </a:p>
          <a:p>
            <a:r>
              <a:rPr lang="en-US" sz="5900" dirty="0"/>
              <a:t>Overall, the Grocery Management System aims to create a </a:t>
            </a:r>
            <a:r>
              <a:rPr lang="en-US" sz="5900" b="1" dirty="0"/>
              <a:t>user-friendly and reliable database solution</a:t>
            </a:r>
            <a:r>
              <a:rPr lang="en-US" sz="5900" dirty="0"/>
              <a:t> for managing grocery store activities efficiently.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7612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1" y="2418121"/>
            <a:ext cx="9753600" cy="40969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6200" y="2418121"/>
            <a:ext cx="5381625" cy="7019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571500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871219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14.How</a:t>
            </a:r>
            <a:r>
              <a:rPr sz="4000" spc="30" dirty="0"/>
              <a:t> </a:t>
            </a:r>
            <a:r>
              <a:rPr sz="4000" dirty="0"/>
              <a:t>do</a:t>
            </a:r>
            <a:r>
              <a:rPr sz="4000" spc="20" dirty="0"/>
              <a:t> </a:t>
            </a:r>
            <a:r>
              <a:rPr sz="4000" dirty="0"/>
              <a:t>order</a:t>
            </a:r>
            <a:r>
              <a:rPr sz="4000" spc="-55" dirty="0"/>
              <a:t> </a:t>
            </a:r>
            <a:r>
              <a:rPr sz="4000" dirty="0"/>
              <a:t>patterns</a:t>
            </a:r>
            <a:r>
              <a:rPr sz="4000" spc="20" dirty="0"/>
              <a:t> </a:t>
            </a:r>
            <a:r>
              <a:rPr sz="4000" dirty="0"/>
              <a:t>vary</a:t>
            </a:r>
            <a:r>
              <a:rPr sz="4000" spc="25" dirty="0"/>
              <a:t> </a:t>
            </a:r>
            <a:r>
              <a:rPr sz="4000" dirty="0"/>
              <a:t>across</a:t>
            </a:r>
            <a:r>
              <a:rPr sz="4000" spc="20" dirty="0"/>
              <a:t> </a:t>
            </a:r>
            <a:r>
              <a:rPr sz="4000" dirty="0"/>
              <a:t>weekdays</a:t>
            </a:r>
            <a:r>
              <a:rPr sz="4000" spc="85" dirty="0"/>
              <a:t> </a:t>
            </a:r>
            <a:r>
              <a:rPr sz="4000" dirty="0"/>
              <a:t>and</a:t>
            </a:r>
            <a:r>
              <a:rPr sz="4000" spc="25" dirty="0"/>
              <a:t> </a:t>
            </a:r>
            <a:r>
              <a:rPr sz="4000" spc="-10" dirty="0"/>
              <a:t>months?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116495"/>
            <a:ext cx="6829425" cy="37433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735" y="6727467"/>
            <a:ext cx="5734050" cy="28860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838200" y="420687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212090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15.How</a:t>
            </a:r>
            <a:r>
              <a:rPr sz="4000" spc="10" dirty="0"/>
              <a:t> </a:t>
            </a:r>
            <a:r>
              <a:rPr sz="4000" dirty="0"/>
              <a:t>many suppliers</a:t>
            </a:r>
            <a:r>
              <a:rPr sz="4000" spc="70" dirty="0"/>
              <a:t> </a:t>
            </a:r>
            <a:r>
              <a:rPr sz="4000" dirty="0"/>
              <a:t>are</a:t>
            </a:r>
            <a:r>
              <a:rPr sz="4000" spc="5" dirty="0"/>
              <a:t> </a:t>
            </a:r>
            <a:r>
              <a:rPr sz="4000" dirty="0"/>
              <a:t>there</a:t>
            </a:r>
            <a:r>
              <a:rPr sz="4000" spc="5" dirty="0"/>
              <a:t> </a:t>
            </a:r>
            <a:r>
              <a:rPr sz="4000" dirty="0"/>
              <a:t>in the</a:t>
            </a:r>
            <a:r>
              <a:rPr sz="4000" spc="5" dirty="0"/>
              <a:t> </a:t>
            </a:r>
            <a:r>
              <a:rPr sz="4000" spc="-10" dirty="0"/>
              <a:t>database?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504768"/>
            <a:ext cx="9563100" cy="39814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7200900"/>
            <a:ext cx="8820150" cy="16954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1371600" y="620354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242125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16.Which</a:t>
            </a:r>
            <a:r>
              <a:rPr sz="4000" spc="25" dirty="0"/>
              <a:t> </a:t>
            </a:r>
            <a:r>
              <a:rPr sz="4000" dirty="0"/>
              <a:t>supplier</a:t>
            </a:r>
            <a:r>
              <a:rPr sz="4000" spc="-40" dirty="0"/>
              <a:t> </a:t>
            </a:r>
            <a:r>
              <a:rPr sz="4000" dirty="0"/>
              <a:t>provides</a:t>
            </a:r>
            <a:r>
              <a:rPr sz="4000" spc="30" dirty="0"/>
              <a:t> </a:t>
            </a:r>
            <a:r>
              <a:rPr sz="4000" dirty="0"/>
              <a:t>the</a:t>
            </a:r>
            <a:r>
              <a:rPr sz="4000" spc="40" dirty="0"/>
              <a:t> </a:t>
            </a:r>
            <a:r>
              <a:rPr sz="4000" dirty="0"/>
              <a:t>most</a:t>
            </a:r>
            <a:r>
              <a:rPr sz="4000" spc="25" dirty="0"/>
              <a:t> </a:t>
            </a:r>
            <a:r>
              <a:rPr sz="4000" spc="-10" dirty="0"/>
              <a:t>products?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038350"/>
            <a:ext cx="8543925" cy="4324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743700"/>
            <a:ext cx="6819900" cy="31289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414337"/>
            <a:ext cx="15773400" cy="1284646"/>
          </a:xfrm>
          <a:prstGeom prst="rect">
            <a:avLst/>
          </a:prstGeom>
        </p:spPr>
        <p:txBody>
          <a:bodyPr vert="horz" wrap="square" lIns="0" tIns="662622" rIns="0" bIns="0" rtlCol="0">
            <a:spAutoFit/>
          </a:bodyPr>
          <a:lstStyle/>
          <a:p>
            <a:pPr marL="92075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17.What</a:t>
            </a:r>
            <a:r>
              <a:rPr sz="4000" spc="80" dirty="0"/>
              <a:t> </a:t>
            </a:r>
            <a:r>
              <a:rPr sz="4000" dirty="0"/>
              <a:t>is</a:t>
            </a:r>
            <a:r>
              <a:rPr sz="4000" spc="80" dirty="0"/>
              <a:t> </a:t>
            </a:r>
            <a:r>
              <a:rPr sz="4000" dirty="0"/>
              <a:t>the</a:t>
            </a:r>
            <a:r>
              <a:rPr sz="4000" spc="20" dirty="0"/>
              <a:t> </a:t>
            </a:r>
            <a:r>
              <a:rPr sz="4000" dirty="0"/>
              <a:t>average</a:t>
            </a:r>
            <a:r>
              <a:rPr sz="4000" spc="20" dirty="0"/>
              <a:t> </a:t>
            </a:r>
            <a:r>
              <a:rPr sz="4000" dirty="0"/>
              <a:t>price</a:t>
            </a:r>
            <a:r>
              <a:rPr sz="4000" spc="25" dirty="0"/>
              <a:t> </a:t>
            </a:r>
            <a:r>
              <a:rPr sz="4000" dirty="0"/>
              <a:t>of</a:t>
            </a:r>
            <a:r>
              <a:rPr sz="4000" spc="5" dirty="0"/>
              <a:t> </a:t>
            </a:r>
            <a:r>
              <a:rPr sz="4000" dirty="0"/>
              <a:t>products</a:t>
            </a:r>
            <a:r>
              <a:rPr sz="4000" spc="10" dirty="0"/>
              <a:t> </a:t>
            </a:r>
            <a:r>
              <a:rPr sz="4000" dirty="0"/>
              <a:t>from</a:t>
            </a:r>
            <a:r>
              <a:rPr sz="4000" spc="45" dirty="0"/>
              <a:t> </a:t>
            </a:r>
            <a:r>
              <a:rPr sz="4000" dirty="0"/>
              <a:t>each</a:t>
            </a:r>
            <a:r>
              <a:rPr sz="4000" spc="20" dirty="0"/>
              <a:t> </a:t>
            </a:r>
            <a:r>
              <a:rPr sz="4000" spc="-10" dirty="0"/>
              <a:t>supplier?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552700"/>
            <a:ext cx="9477375" cy="47815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8115300"/>
            <a:ext cx="8362950" cy="158115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257300" y="906622"/>
            <a:ext cx="15773400" cy="1270476"/>
          </a:xfrm>
          <a:prstGeom prst="rect">
            <a:avLst/>
          </a:prstGeom>
        </p:spPr>
        <p:txBody>
          <a:bodyPr vert="horz" wrap="square" lIns="0" tIns="648589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125"/>
              </a:spcBef>
            </a:pPr>
            <a:r>
              <a:rPr sz="4000" dirty="0"/>
              <a:t>18.Which</a:t>
            </a:r>
            <a:r>
              <a:rPr sz="4000" spc="90" dirty="0"/>
              <a:t> </a:t>
            </a:r>
            <a:r>
              <a:rPr sz="4000" dirty="0"/>
              <a:t>suppliers</a:t>
            </a:r>
            <a:r>
              <a:rPr sz="4000" spc="45" dirty="0"/>
              <a:t> </a:t>
            </a:r>
            <a:r>
              <a:rPr sz="4000" dirty="0"/>
              <a:t>contribute</a:t>
            </a:r>
            <a:r>
              <a:rPr sz="4000" spc="65" dirty="0"/>
              <a:t> </a:t>
            </a:r>
            <a:r>
              <a:rPr sz="4000" dirty="0"/>
              <a:t>the</a:t>
            </a:r>
            <a:r>
              <a:rPr sz="4000" spc="65" dirty="0"/>
              <a:t> </a:t>
            </a:r>
            <a:r>
              <a:rPr sz="4000" dirty="0"/>
              <a:t>most</a:t>
            </a:r>
            <a:r>
              <a:rPr sz="4000" spc="90" dirty="0"/>
              <a:t> </a:t>
            </a:r>
            <a:r>
              <a:rPr sz="4000" dirty="0"/>
              <a:t>to</a:t>
            </a:r>
            <a:r>
              <a:rPr sz="4000" spc="90" dirty="0"/>
              <a:t> </a:t>
            </a:r>
            <a:r>
              <a:rPr sz="4000" dirty="0"/>
              <a:t>total</a:t>
            </a:r>
            <a:r>
              <a:rPr sz="4000" spc="75" dirty="0"/>
              <a:t> </a:t>
            </a:r>
            <a:r>
              <a:rPr sz="4000" dirty="0"/>
              <a:t>product</a:t>
            </a:r>
            <a:r>
              <a:rPr sz="4000" spc="100" dirty="0"/>
              <a:t> </a:t>
            </a:r>
            <a:r>
              <a:rPr sz="4000" dirty="0"/>
              <a:t>sales</a:t>
            </a:r>
            <a:r>
              <a:rPr sz="4000" spc="45" dirty="0"/>
              <a:t> </a:t>
            </a:r>
            <a:r>
              <a:rPr sz="4000" dirty="0"/>
              <a:t>(by</a:t>
            </a:r>
            <a:r>
              <a:rPr sz="4000" spc="85" dirty="0"/>
              <a:t> </a:t>
            </a:r>
            <a:r>
              <a:rPr sz="4000" spc="-10" dirty="0"/>
              <a:t>revenue)</a:t>
            </a:r>
            <a:endParaRPr sz="4000" dirty="0"/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450" y="2333624"/>
            <a:ext cx="8448675" cy="3409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450" y="7200900"/>
            <a:ext cx="7781925" cy="23717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19200" y="527520"/>
            <a:ext cx="15773400" cy="1288109"/>
          </a:xfrm>
          <a:prstGeom prst="rect">
            <a:avLst/>
          </a:prstGeom>
        </p:spPr>
        <p:txBody>
          <a:bodyPr vert="horz" wrap="square" lIns="0" tIns="666051" rIns="0" bIns="0" rtlCol="0">
            <a:spAutoFit/>
          </a:bodyPr>
          <a:lstStyle/>
          <a:p>
            <a:pPr marL="256540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19.How</a:t>
            </a:r>
            <a:r>
              <a:rPr sz="4000" spc="70" dirty="0"/>
              <a:t> </a:t>
            </a:r>
            <a:r>
              <a:rPr sz="4000" dirty="0"/>
              <a:t>many</a:t>
            </a:r>
            <a:r>
              <a:rPr sz="4000" spc="55" dirty="0"/>
              <a:t> </a:t>
            </a:r>
            <a:r>
              <a:rPr sz="4000" dirty="0"/>
              <a:t>employees</a:t>
            </a:r>
            <a:r>
              <a:rPr sz="4000" spc="45" dirty="0"/>
              <a:t> </a:t>
            </a:r>
            <a:r>
              <a:rPr sz="4000" dirty="0"/>
              <a:t>have</a:t>
            </a:r>
            <a:r>
              <a:rPr sz="4000" spc="55" dirty="0"/>
              <a:t> </a:t>
            </a:r>
            <a:r>
              <a:rPr sz="4000" dirty="0"/>
              <a:t>processed</a:t>
            </a:r>
            <a:r>
              <a:rPr sz="4000" spc="55" dirty="0"/>
              <a:t> </a:t>
            </a:r>
            <a:r>
              <a:rPr sz="4000" spc="-10" dirty="0"/>
              <a:t>orders?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391024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81175"/>
            <a:ext cx="9648825" cy="44862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7353300"/>
            <a:ext cx="11191875" cy="20193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685800" y="456941"/>
            <a:ext cx="15773400" cy="1143517"/>
          </a:xfrm>
          <a:prstGeom prst="rect">
            <a:avLst/>
          </a:prstGeom>
        </p:spPr>
        <p:txBody>
          <a:bodyPr vert="horz" wrap="square" lIns="0" tIns="522858" rIns="0" bIns="0" rtlCol="0">
            <a:spAutoFit/>
          </a:bodyPr>
          <a:lstStyle/>
          <a:p>
            <a:pPr marL="2014220">
              <a:lnSpc>
                <a:spcPct val="100000"/>
              </a:lnSpc>
              <a:spcBef>
                <a:spcPts val="125"/>
              </a:spcBef>
            </a:pPr>
            <a:r>
              <a:rPr sz="4000" dirty="0"/>
              <a:t>20.Which</a:t>
            </a:r>
            <a:r>
              <a:rPr sz="4000" spc="70" dirty="0"/>
              <a:t> </a:t>
            </a:r>
            <a:r>
              <a:rPr sz="4000" dirty="0"/>
              <a:t>employees</a:t>
            </a:r>
            <a:r>
              <a:rPr sz="4000" spc="55" dirty="0"/>
              <a:t> </a:t>
            </a:r>
            <a:r>
              <a:rPr sz="4000" dirty="0"/>
              <a:t>have</a:t>
            </a:r>
            <a:r>
              <a:rPr sz="4000" spc="65" dirty="0"/>
              <a:t> </a:t>
            </a:r>
            <a:r>
              <a:rPr sz="4000" dirty="0"/>
              <a:t>handled</a:t>
            </a:r>
            <a:r>
              <a:rPr sz="4000" spc="70" dirty="0"/>
              <a:t> </a:t>
            </a:r>
            <a:r>
              <a:rPr sz="4000" dirty="0"/>
              <a:t>the</a:t>
            </a:r>
            <a:r>
              <a:rPr sz="4000" spc="65" dirty="0"/>
              <a:t> </a:t>
            </a:r>
            <a:r>
              <a:rPr sz="4000" dirty="0"/>
              <a:t>most</a:t>
            </a:r>
            <a:r>
              <a:rPr sz="4000" spc="130" dirty="0"/>
              <a:t> </a:t>
            </a:r>
            <a:r>
              <a:rPr sz="4000" spc="-10" dirty="0"/>
              <a:t>orders?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343399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1" y="2171700"/>
            <a:ext cx="7543800" cy="3543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361" y="6343650"/>
            <a:ext cx="6791325" cy="35433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304800" y="571500"/>
            <a:ext cx="15773400" cy="1216038"/>
          </a:xfrm>
          <a:prstGeom prst="rect">
            <a:avLst/>
          </a:prstGeom>
        </p:spPr>
        <p:txBody>
          <a:bodyPr vert="horz" wrap="square" lIns="0" tIns="594677" rIns="0" bIns="0" rtlCol="0">
            <a:spAutoFit/>
          </a:bodyPr>
          <a:lstStyle/>
          <a:p>
            <a:pPr marL="114109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21.What</a:t>
            </a:r>
            <a:r>
              <a:rPr sz="4000" spc="70" dirty="0"/>
              <a:t> </a:t>
            </a:r>
            <a:r>
              <a:rPr sz="4000" dirty="0"/>
              <a:t>is</a:t>
            </a:r>
            <a:r>
              <a:rPr sz="4000" spc="85" dirty="0"/>
              <a:t> </a:t>
            </a:r>
            <a:r>
              <a:rPr sz="4000" dirty="0"/>
              <a:t>the</a:t>
            </a:r>
            <a:r>
              <a:rPr sz="4000" spc="20" dirty="0"/>
              <a:t> </a:t>
            </a:r>
            <a:r>
              <a:rPr sz="4000" dirty="0"/>
              <a:t>total</a:t>
            </a:r>
            <a:r>
              <a:rPr sz="4000" spc="5" dirty="0"/>
              <a:t> </a:t>
            </a:r>
            <a:r>
              <a:rPr sz="4000" dirty="0"/>
              <a:t>sales</a:t>
            </a:r>
            <a:r>
              <a:rPr sz="4000" spc="10" dirty="0"/>
              <a:t> </a:t>
            </a:r>
            <a:r>
              <a:rPr sz="4000" dirty="0"/>
              <a:t>value</a:t>
            </a:r>
            <a:r>
              <a:rPr sz="4000" spc="20" dirty="0"/>
              <a:t> </a:t>
            </a:r>
            <a:r>
              <a:rPr sz="4000" dirty="0"/>
              <a:t>processed</a:t>
            </a:r>
            <a:r>
              <a:rPr sz="4000" spc="20" dirty="0"/>
              <a:t> </a:t>
            </a:r>
            <a:r>
              <a:rPr sz="4000" dirty="0"/>
              <a:t>by</a:t>
            </a:r>
            <a:r>
              <a:rPr sz="4000" spc="20" dirty="0"/>
              <a:t> </a:t>
            </a:r>
            <a:r>
              <a:rPr sz="4000" dirty="0"/>
              <a:t>each</a:t>
            </a:r>
            <a:r>
              <a:rPr sz="4000" spc="20" dirty="0"/>
              <a:t> </a:t>
            </a:r>
            <a:r>
              <a:rPr sz="4000" spc="-10" dirty="0"/>
              <a:t>employee?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391024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544" y="2809875"/>
            <a:ext cx="8096250" cy="4667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2809875"/>
            <a:ext cx="6838950" cy="5200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457200" y="414337"/>
            <a:ext cx="15773400" cy="1288109"/>
          </a:xfrm>
          <a:prstGeom prst="rect">
            <a:avLst/>
          </a:prstGeom>
        </p:spPr>
        <p:txBody>
          <a:bodyPr vert="horz" wrap="square" lIns="0" tIns="666051" rIns="0" bIns="0" rtlCol="0">
            <a:spAutoFit/>
          </a:bodyPr>
          <a:lstStyle/>
          <a:p>
            <a:pPr marL="158623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22.What</a:t>
            </a:r>
            <a:r>
              <a:rPr sz="4000" spc="70" dirty="0"/>
              <a:t> </a:t>
            </a:r>
            <a:r>
              <a:rPr sz="4000" dirty="0"/>
              <a:t>is</a:t>
            </a:r>
            <a:r>
              <a:rPr sz="4000" spc="85" dirty="0"/>
              <a:t> </a:t>
            </a:r>
            <a:r>
              <a:rPr sz="4000" dirty="0"/>
              <a:t>the</a:t>
            </a:r>
            <a:r>
              <a:rPr sz="4000" spc="20" dirty="0"/>
              <a:t> </a:t>
            </a:r>
            <a:r>
              <a:rPr sz="4000" dirty="0"/>
              <a:t>average</a:t>
            </a:r>
            <a:r>
              <a:rPr sz="4000" spc="20" dirty="0"/>
              <a:t> </a:t>
            </a:r>
            <a:r>
              <a:rPr sz="4000" dirty="0"/>
              <a:t>order</a:t>
            </a:r>
            <a:r>
              <a:rPr sz="4000" spc="-60" dirty="0"/>
              <a:t> </a:t>
            </a:r>
            <a:r>
              <a:rPr sz="4000" dirty="0"/>
              <a:t>value</a:t>
            </a:r>
            <a:r>
              <a:rPr sz="4000" spc="20" dirty="0"/>
              <a:t> </a:t>
            </a:r>
            <a:r>
              <a:rPr sz="4000" dirty="0"/>
              <a:t>handled</a:t>
            </a:r>
            <a:r>
              <a:rPr sz="4000" spc="20" dirty="0"/>
              <a:t> </a:t>
            </a:r>
            <a:r>
              <a:rPr sz="4000" dirty="0"/>
              <a:t>per</a:t>
            </a:r>
            <a:r>
              <a:rPr sz="4000" spc="-55" dirty="0"/>
              <a:t> </a:t>
            </a:r>
            <a:r>
              <a:rPr sz="4000" spc="-10" dirty="0"/>
              <a:t>employee?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" y="1704975"/>
            <a:ext cx="7905750" cy="38004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6210300"/>
            <a:ext cx="8191500" cy="3543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414337"/>
            <a:ext cx="15773400" cy="1143517"/>
          </a:xfrm>
          <a:prstGeom prst="rect">
            <a:avLst/>
          </a:prstGeom>
        </p:spPr>
        <p:txBody>
          <a:bodyPr vert="horz" wrap="square" lIns="0" tIns="52285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dirty="0"/>
              <a:t>23.What</a:t>
            </a:r>
            <a:r>
              <a:rPr sz="4000" spc="100" dirty="0"/>
              <a:t> </a:t>
            </a:r>
            <a:r>
              <a:rPr sz="4000" dirty="0"/>
              <a:t>is</a:t>
            </a:r>
            <a:r>
              <a:rPr sz="4000" spc="100" dirty="0"/>
              <a:t> </a:t>
            </a:r>
            <a:r>
              <a:rPr sz="4000" dirty="0"/>
              <a:t>the</a:t>
            </a:r>
            <a:r>
              <a:rPr sz="4000" spc="30" dirty="0"/>
              <a:t> </a:t>
            </a:r>
            <a:r>
              <a:rPr sz="4000" dirty="0"/>
              <a:t>relationship</a:t>
            </a:r>
            <a:r>
              <a:rPr sz="4000" spc="40" dirty="0"/>
              <a:t> </a:t>
            </a:r>
            <a:r>
              <a:rPr sz="4000" dirty="0"/>
              <a:t>between</a:t>
            </a:r>
            <a:r>
              <a:rPr sz="4000" spc="35" dirty="0"/>
              <a:t> </a:t>
            </a:r>
            <a:r>
              <a:rPr sz="4000" dirty="0"/>
              <a:t>quantity</a:t>
            </a:r>
            <a:r>
              <a:rPr sz="4000" spc="35" dirty="0"/>
              <a:t> </a:t>
            </a:r>
            <a:r>
              <a:rPr sz="4000" dirty="0"/>
              <a:t>ordered</a:t>
            </a:r>
            <a:r>
              <a:rPr sz="4000" spc="35" dirty="0"/>
              <a:t> </a:t>
            </a:r>
            <a:r>
              <a:rPr sz="4000" dirty="0"/>
              <a:t>and</a:t>
            </a:r>
            <a:r>
              <a:rPr sz="4000" spc="40" dirty="0"/>
              <a:t> </a:t>
            </a:r>
            <a:r>
              <a:rPr sz="4000" dirty="0"/>
              <a:t>total</a:t>
            </a:r>
            <a:r>
              <a:rPr sz="4000" spc="15" dirty="0"/>
              <a:t> </a:t>
            </a:r>
            <a:r>
              <a:rPr sz="4000" spc="-10" dirty="0"/>
              <a:t>price?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6064" y="1605914"/>
            <a:ext cx="344170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Times New Roman"/>
                <a:cs typeface="Times New Roman"/>
              </a:rPr>
              <a:t>Products</a:t>
            </a:r>
            <a:r>
              <a:rPr sz="4200" b="1" spc="-200" dirty="0">
                <a:latin typeface="Times New Roman"/>
                <a:cs typeface="Times New Roman"/>
              </a:rPr>
              <a:t> </a:t>
            </a:r>
            <a:r>
              <a:rPr sz="4200" b="1" spc="-60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1314" y="5925248"/>
            <a:ext cx="38614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dirty="0">
                <a:latin typeface="Times New Roman"/>
                <a:cs typeface="Times New Roman"/>
              </a:rPr>
              <a:t>Customers</a:t>
            </a:r>
            <a:r>
              <a:rPr sz="4200" b="1" spc="-229" dirty="0">
                <a:latin typeface="Times New Roman"/>
                <a:cs typeface="Times New Roman"/>
              </a:rPr>
              <a:t> </a:t>
            </a:r>
            <a:r>
              <a:rPr sz="4200" b="1" spc="-50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6295" y="1606296"/>
            <a:ext cx="356870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Times New Roman"/>
                <a:cs typeface="Times New Roman"/>
              </a:rPr>
              <a:t>Suppliers</a:t>
            </a:r>
            <a:r>
              <a:rPr sz="4200" b="1" spc="-145" dirty="0">
                <a:latin typeface="Times New Roman"/>
                <a:cs typeface="Times New Roman"/>
              </a:rPr>
              <a:t> </a:t>
            </a:r>
            <a:r>
              <a:rPr sz="4200" b="1" spc="-60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10391" y="5925248"/>
            <a:ext cx="383667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dirty="0">
                <a:latin typeface="Times New Roman"/>
                <a:cs typeface="Times New Roman"/>
              </a:rPr>
              <a:t>Categories</a:t>
            </a:r>
            <a:r>
              <a:rPr sz="4200" b="1" spc="-140" dirty="0">
                <a:latin typeface="Times New Roman"/>
                <a:cs typeface="Times New Roman"/>
              </a:rPr>
              <a:t> </a:t>
            </a:r>
            <a:r>
              <a:rPr sz="4200" b="1" spc="-55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61275" y="400367"/>
            <a:ext cx="2534285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spc="-670" dirty="0"/>
              <a:t>T</a:t>
            </a:r>
            <a:r>
              <a:rPr sz="7200" spc="5" dirty="0"/>
              <a:t>a</a:t>
            </a:r>
            <a:r>
              <a:rPr sz="7200" spc="40" dirty="0"/>
              <a:t>b</a:t>
            </a:r>
            <a:r>
              <a:rPr sz="7200" spc="-25" dirty="0"/>
              <a:t>l</a:t>
            </a:r>
            <a:r>
              <a:rPr sz="7200" spc="10" dirty="0"/>
              <a:t>es</a:t>
            </a:r>
            <a:endParaRPr sz="72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E78A4-9555-6097-B8DF-28DA8730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86" y="2457287"/>
            <a:ext cx="7600725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B04CF-FB62-1833-99ED-0D2CAA9D4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534" y="2628900"/>
            <a:ext cx="7569576" cy="21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0795C2-9116-168A-1401-ABB041F89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1" y="6905136"/>
            <a:ext cx="8372421" cy="2114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12026-C4BE-00A2-25D0-930B20782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20" y="7033499"/>
            <a:ext cx="7185794" cy="16472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247900"/>
            <a:ext cx="8677275" cy="4991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0300" y="2152650"/>
            <a:ext cx="7058025" cy="65627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066800" y="377825"/>
            <a:ext cx="15773400" cy="1288109"/>
          </a:xfrm>
          <a:prstGeom prst="rect">
            <a:avLst/>
          </a:prstGeom>
        </p:spPr>
        <p:txBody>
          <a:bodyPr vert="horz" wrap="square" lIns="0" tIns="666051" rIns="0" bIns="0" rtlCol="0">
            <a:spAutoFit/>
          </a:bodyPr>
          <a:lstStyle/>
          <a:p>
            <a:pPr marL="193230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24.What</a:t>
            </a:r>
            <a:r>
              <a:rPr sz="4000" spc="75" dirty="0"/>
              <a:t> </a:t>
            </a:r>
            <a:r>
              <a:rPr sz="4000" dirty="0"/>
              <a:t>is</a:t>
            </a:r>
            <a:r>
              <a:rPr sz="4000" spc="85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average</a:t>
            </a:r>
            <a:r>
              <a:rPr sz="4000" spc="30" dirty="0"/>
              <a:t> </a:t>
            </a:r>
            <a:r>
              <a:rPr sz="4000" dirty="0"/>
              <a:t>quantity</a:t>
            </a:r>
            <a:r>
              <a:rPr sz="4000" spc="20" dirty="0"/>
              <a:t> </a:t>
            </a:r>
            <a:r>
              <a:rPr sz="4000" dirty="0"/>
              <a:t>ordered</a:t>
            </a:r>
            <a:r>
              <a:rPr sz="4000" spc="30" dirty="0"/>
              <a:t> </a:t>
            </a:r>
            <a:r>
              <a:rPr sz="4000" dirty="0"/>
              <a:t>per</a:t>
            </a:r>
            <a:r>
              <a:rPr sz="4000" spc="-55" dirty="0"/>
              <a:t> </a:t>
            </a:r>
            <a:r>
              <a:rPr sz="4000" spc="-10" dirty="0"/>
              <a:t>product?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314824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476500"/>
            <a:ext cx="8115300" cy="42862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2476500"/>
            <a:ext cx="7210425" cy="62007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" y="414337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121475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25.How</a:t>
            </a:r>
            <a:r>
              <a:rPr sz="4000" spc="30" dirty="0"/>
              <a:t> </a:t>
            </a:r>
            <a:r>
              <a:rPr sz="4000" dirty="0"/>
              <a:t>does</a:t>
            </a:r>
            <a:r>
              <a:rPr sz="4000" spc="20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unit</a:t>
            </a:r>
            <a:r>
              <a:rPr sz="4000" spc="15" dirty="0"/>
              <a:t> </a:t>
            </a:r>
            <a:r>
              <a:rPr sz="4000" dirty="0"/>
              <a:t>price</a:t>
            </a:r>
            <a:r>
              <a:rPr sz="4000" spc="30" dirty="0"/>
              <a:t> </a:t>
            </a:r>
            <a:r>
              <a:rPr sz="4000" dirty="0"/>
              <a:t>vary</a:t>
            </a:r>
            <a:r>
              <a:rPr sz="4000" spc="25" dirty="0"/>
              <a:t> </a:t>
            </a:r>
            <a:r>
              <a:rPr sz="4000" dirty="0"/>
              <a:t>across</a:t>
            </a:r>
            <a:r>
              <a:rPr sz="4000" spc="20" dirty="0"/>
              <a:t> </a:t>
            </a:r>
            <a:r>
              <a:rPr sz="4000" dirty="0"/>
              <a:t>products</a:t>
            </a:r>
            <a:r>
              <a:rPr sz="4000" spc="20" dirty="0"/>
              <a:t> </a:t>
            </a:r>
            <a:r>
              <a:rPr sz="4000" dirty="0"/>
              <a:t>and</a:t>
            </a:r>
            <a:r>
              <a:rPr sz="4000" spc="25" dirty="0"/>
              <a:t> </a:t>
            </a:r>
            <a:r>
              <a:rPr sz="4000" spc="-10" dirty="0"/>
              <a:t>orders?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905" y="2667136"/>
            <a:ext cx="13552036" cy="3826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0728" y="3254311"/>
            <a:ext cx="7691755" cy="2452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46530">
              <a:lnSpc>
                <a:spcPct val="100200"/>
              </a:lnSpc>
              <a:spcBef>
                <a:spcPts val="85"/>
              </a:spcBef>
            </a:pPr>
            <a:r>
              <a:rPr sz="7950" dirty="0">
                <a:solidFill>
                  <a:srgbClr val="FFFFFF"/>
                </a:solidFill>
              </a:rPr>
              <a:t>Thank</a:t>
            </a:r>
            <a:r>
              <a:rPr sz="7950" spc="-275" dirty="0">
                <a:solidFill>
                  <a:srgbClr val="FFFFFF"/>
                </a:solidFill>
              </a:rPr>
              <a:t> </a:t>
            </a:r>
            <a:r>
              <a:rPr sz="7950" spc="-894" dirty="0">
                <a:solidFill>
                  <a:srgbClr val="FFFFFF"/>
                </a:solidFill>
              </a:rPr>
              <a:t>Y</a:t>
            </a:r>
            <a:r>
              <a:rPr sz="7950" spc="-30" dirty="0">
                <a:solidFill>
                  <a:srgbClr val="FFFFFF"/>
                </a:solidFill>
              </a:rPr>
              <a:t>ou</a:t>
            </a:r>
            <a:r>
              <a:rPr sz="7950" spc="-320" dirty="0">
                <a:solidFill>
                  <a:srgbClr val="FFFFFF"/>
                </a:solidFill>
              </a:rPr>
              <a:t> </a:t>
            </a:r>
            <a:r>
              <a:rPr sz="7950" dirty="0">
                <a:solidFill>
                  <a:srgbClr val="FFFFFF"/>
                </a:solidFill>
              </a:rPr>
              <a:t>for</a:t>
            </a:r>
            <a:r>
              <a:rPr sz="7950" spc="-165" dirty="0">
                <a:solidFill>
                  <a:srgbClr val="FFFFFF"/>
                </a:solidFill>
              </a:rPr>
              <a:t> </a:t>
            </a:r>
            <a:r>
              <a:rPr sz="7950" dirty="0">
                <a:solidFill>
                  <a:srgbClr val="FFFFFF"/>
                </a:solidFill>
              </a:rPr>
              <a:t>your</a:t>
            </a:r>
            <a:r>
              <a:rPr sz="7950" spc="-140" dirty="0">
                <a:solidFill>
                  <a:srgbClr val="FFFFFF"/>
                </a:solidFill>
              </a:rPr>
              <a:t> </a:t>
            </a:r>
            <a:r>
              <a:rPr sz="7950" spc="-10" dirty="0">
                <a:solidFill>
                  <a:srgbClr val="FFFFFF"/>
                </a:solidFill>
              </a:rPr>
              <a:t>attention</a:t>
            </a:r>
            <a:endParaRPr sz="7950"/>
          </a:p>
        </p:txBody>
      </p:sp>
      <p:grpSp>
        <p:nvGrpSpPr>
          <p:cNvPr id="4" name="object 4"/>
          <p:cNvGrpSpPr/>
          <p:nvPr/>
        </p:nvGrpSpPr>
        <p:grpSpPr>
          <a:xfrm>
            <a:off x="52003" y="285750"/>
            <a:ext cx="18236565" cy="9715500"/>
            <a:chOff x="52003" y="285750"/>
            <a:chExt cx="18236565" cy="9715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23" y="4572000"/>
              <a:ext cx="4930521" cy="5429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1468" y="1341374"/>
              <a:ext cx="2986532" cy="46593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9442" y="6459982"/>
              <a:ext cx="2924657" cy="3041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03" y="1019937"/>
              <a:ext cx="4139182" cy="42928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6225" y="285750"/>
              <a:ext cx="2533650" cy="24003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12681" y="6105016"/>
            <a:ext cx="7193280" cy="3597780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4550" b="1" dirty="0">
                <a:latin typeface="Times New Roman"/>
                <a:cs typeface="Times New Roman"/>
              </a:rPr>
              <a:t>Group</a:t>
            </a:r>
            <a:r>
              <a:rPr sz="4550" b="1" spc="-125" dirty="0">
                <a:latin typeface="Times New Roman"/>
                <a:cs typeface="Times New Roman"/>
              </a:rPr>
              <a:t> </a:t>
            </a:r>
            <a:r>
              <a:rPr sz="4550" b="1" spc="-10" dirty="0">
                <a:latin typeface="Times New Roman"/>
                <a:cs typeface="Times New Roman"/>
              </a:rPr>
              <a:t>Members:</a:t>
            </a:r>
            <a:endParaRPr sz="4550" dirty="0">
              <a:latin typeface="Times New Roman"/>
              <a:cs typeface="Times New Roman"/>
            </a:endParaRPr>
          </a:p>
          <a:p>
            <a:pPr marL="2538095" marR="5080" indent="27940">
              <a:lnSpc>
                <a:spcPct val="117600"/>
              </a:lnSpc>
              <a:spcBef>
                <a:spcPts val="1350"/>
              </a:spcBef>
            </a:pPr>
            <a:r>
              <a:rPr lang="en-US" sz="4550" b="1" spc="-45" dirty="0">
                <a:latin typeface="Times New Roman"/>
                <a:cs typeface="Times New Roman"/>
              </a:rPr>
              <a:t>Atish Mohapatra</a:t>
            </a:r>
            <a:r>
              <a:rPr sz="4550" b="1" spc="-30" dirty="0">
                <a:latin typeface="Times New Roman"/>
                <a:cs typeface="Times New Roman"/>
              </a:rPr>
              <a:t> </a:t>
            </a:r>
            <a:r>
              <a:rPr lang="en-US" sz="4550" b="1" spc="-30" dirty="0">
                <a:latin typeface="Times New Roman"/>
                <a:cs typeface="Times New Roman"/>
              </a:rPr>
              <a:t>Raju Partham</a:t>
            </a:r>
            <a:r>
              <a:rPr lang="en-US" sz="4550" b="1" spc="-10" dirty="0">
                <a:latin typeface="Times New Roman"/>
                <a:cs typeface="Times New Roman"/>
              </a:rPr>
              <a:t> Yaswanth G V N S</a:t>
            </a:r>
            <a:endParaRPr sz="4550" dirty="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" y="2828925"/>
            <a:ext cx="9239250" cy="23145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275" y="6515100"/>
            <a:ext cx="9696450" cy="31337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3725" y="4086225"/>
            <a:ext cx="6877050" cy="2114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3975" y="1605914"/>
            <a:ext cx="386143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Times New Roman"/>
                <a:cs typeface="Times New Roman"/>
              </a:rPr>
              <a:t>Employees</a:t>
            </a:r>
            <a:r>
              <a:rPr sz="4200" b="1" spc="-160" dirty="0">
                <a:latin typeface="Times New Roman"/>
                <a:cs typeface="Times New Roman"/>
              </a:rPr>
              <a:t> </a:t>
            </a:r>
            <a:r>
              <a:rPr sz="4200" b="1" spc="-60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5414" y="5509895"/>
            <a:ext cx="45739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Times New Roman"/>
                <a:cs typeface="Times New Roman"/>
              </a:rPr>
              <a:t>Order_details</a:t>
            </a:r>
            <a:r>
              <a:rPr sz="4200" b="1" spc="-155" dirty="0">
                <a:latin typeface="Times New Roman"/>
                <a:cs typeface="Times New Roman"/>
              </a:rPr>
              <a:t> </a:t>
            </a:r>
            <a:r>
              <a:rPr sz="4200" b="1" spc="-55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21575" y="295592"/>
            <a:ext cx="281622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0" spc="-760" dirty="0"/>
              <a:t>T</a:t>
            </a:r>
            <a:r>
              <a:rPr sz="8000" spc="50" dirty="0"/>
              <a:t>a</a:t>
            </a:r>
            <a:r>
              <a:rPr sz="8000" spc="-25" dirty="0"/>
              <a:t>b</a:t>
            </a:r>
            <a:r>
              <a:rPr sz="8000" spc="15" dirty="0"/>
              <a:t>les</a:t>
            </a:r>
            <a:endParaRPr sz="8000"/>
          </a:p>
        </p:txBody>
      </p:sp>
      <p:sp>
        <p:nvSpPr>
          <p:cNvPr id="8" name="object 8"/>
          <p:cNvSpPr txBox="1"/>
          <p:nvPr/>
        </p:nvSpPr>
        <p:spPr>
          <a:xfrm>
            <a:off x="12254483" y="2767330"/>
            <a:ext cx="303276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Times New Roman"/>
                <a:cs typeface="Times New Roman"/>
              </a:rPr>
              <a:t>Orders</a:t>
            </a:r>
            <a:r>
              <a:rPr sz="4200" b="1" spc="-135" dirty="0">
                <a:latin typeface="Times New Roman"/>
                <a:cs typeface="Times New Roman"/>
              </a:rPr>
              <a:t> </a:t>
            </a:r>
            <a:r>
              <a:rPr sz="4200" b="1" spc="-65" dirty="0">
                <a:latin typeface="Times New Roman"/>
                <a:cs typeface="Times New Roman"/>
              </a:rPr>
              <a:t>Table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0" y="2362200"/>
            <a:ext cx="13906500" cy="70961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724" rIns="0" bIns="0" rtlCol="0">
            <a:spAutoFit/>
          </a:bodyPr>
          <a:lstStyle/>
          <a:p>
            <a:pPr marL="4700905">
              <a:lnSpc>
                <a:spcPct val="100000"/>
              </a:lnSpc>
              <a:spcBef>
                <a:spcPts val="130"/>
              </a:spcBef>
            </a:pPr>
            <a:r>
              <a:rPr sz="8000" dirty="0"/>
              <a:t>ER</a:t>
            </a:r>
            <a:r>
              <a:rPr sz="8000" spc="-30" dirty="0"/>
              <a:t> </a:t>
            </a:r>
            <a:r>
              <a:rPr sz="8000" spc="-10" dirty="0"/>
              <a:t>Diagram</a:t>
            </a:r>
            <a:endParaRPr sz="8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3685" y="2116379"/>
            <a:ext cx="15327630" cy="8018221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18900"/>
              </a:lnSpc>
              <a:spcBef>
                <a:spcPts val="65"/>
              </a:spcBef>
            </a:pPr>
            <a:r>
              <a:rPr lang="en-US" sz="4000" dirty="0"/>
              <a:t>In today’s competitive retail environment, grocery stores generate vast amounts of data concerning products, suppliers, customers, and transactions. Efficiently managing and analyzing this information is essential for smooth operations and data-driven decision-making. This project focuses on developing a </a:t>
            </a:r>
            <a:r>
              <a:rPr lang="en-US" sz="4000" b="1" dirty="0"/>
              <a:t>relational database system</a:t>
            </a:r>
            <a:r>
              <a:rPr lang="en-US" sz="4000" dirty="0"/>
              <a:t> that effectively records and organizes key store activities while allowing users to perform advanced data analysis through </a:t>
            </a:r>
            <a:r>
              <a:rPr lang="en-US" sz="4000" b="1" dirty="0"/>
              <a:t>SQL</a:t>
            </a:r>
            <a:r>
              <a:rPr lang="en-US" sz="4000" dirty="0"/>
              <a:t>. The system is designed to handle complex queries for uncovering valuable business insights — such as identifying best-selling products, loyal customers, and sales trends — while strengthening practical SQL skills, including </a:t>
            </a:r>
            <a:r>
              <a:rPr lang="en-US" sz="4000" b="1" dirty="0"/>
              <a:t>joins, aggregations, subqueries,</a:t>
            </a:r>
            <a:r>
              <a:rPr lang="en-US" sz="4000" dirty="0"/>
              <a:t> and </a:t>
            </a:r>
            <a:r>
              <a:rPr lang="en-US" sz="4000" b="1" dirty="0"/>
              <a:t>data filtering</a:t>
            </a:r>
            <a:r>
              <a:rPr lang="en-US" sz="4000" dirty="0"/>
              <a:t>.</a:t>
            </a:r>
            <a:endParaRPr sz="36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9525"/>
            <a:ext cx="15773400" cy="1988345"/>
          </a:xfrm>
          <a:prstGeom prst="rect">
            <a:avLst/>
          </a:prstGeom>
        </p:spPr>
        <p:txBody>
          <a:bodyPr vert="horz" wrap="square" lIns="0" tIns="621030" rIns="0" bIns="0" rtlCol="0">
            <a:spAutoFit/>
          </a:bodyPr>
          <a:lstStyle/>
          <a:p>
            <a:pPr marL="3359150">
              <a:lnSpc>
                <a:spcPct val="100000"/>
              </a:lnSpc>
              <a:spcBef>
                <a:spcPts val="105"/>
              </a:spcBef>
            </a:pPr>
            <a:r>
              <a:rPr sz="7200" dirty="0"/>
              <a:t>Problem</a:t>
            </a:r>
            <a:r>
              <a:rPr sz="7200" spc="-245" dirty="0"/>
              <a:t> </a:t>
            </a:r>
            <a:r>
              <a:rPr sz="7200" spc="-10" dirty="0"/>
              <a:t>Statement</a:t>
            </a:r>
            <a:endParaRPr sz="72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3162300"/>
            <a:ext cx="9486900" cy="2362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900" y="6591300"/>
            <a:ext cx="7781925" cy="27146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52400" y="591740"/>
            <a:ext cx="15773400" cy="1988345"/>
          </a:xfrm>
          <a:prstGeom prst="rect">
            <a:avLst/>
          </a:prstGeom>
        </p:spPr>
        <p:txBody>
          <a:bodyPr vert="horz" wrap="square" lIns="0" tIns="662876" rIns="0" bIns="0" rtlCol="0">
            <a:spAutoFit/>
          </a:bodyPr>
          <a:lstStyle/>
          <a:p>
            <a:pPr marL="1724025">
              <a:lnSpc>
                <a:spcPct val="100000"/>
              </a:lnSpc>
              <a:spcBef>
                <a:spcPts val="105"/>
              </a:spcBef>
            </a:pPr>
            <a:r>
              <a:rPr sz="4200" dirty="0"/>
              <a:t>1.How</a:t>
            </a:r>
            <a:r>
              <a:rPr sz="4200" spc="-70" dirty="0"/>
              <a:t> </a:t>
            </a:r>
            <a:r>
              <a:rPr sz="4200" dirty="0"/>
              <a:t>many</a:t>
            </a:r>
            <a:r>
              <a:rPr sz="4200" spc="-25" dirty="0"/>
              <a:t> </a:t>
            </a:r>
            <a:r>
              <a:rPr sz="4200" dirty="0"/>
              <a:t>unique</a:t>
            </a:r>
            <a:r>
              <a:rPr sz="4200" spc="-30" dirty="0"/>
              <a:t> </a:t>
            </a:r>
            <a:r>
              <a:rPr sz="4200" dirty="0"/>
              <a:t>customers</a:t>
            </a:r>
            <a:r>
              <a:rPr sz="4200" spc="-20" dirty="0"/>
              <a:t> </a:t>
            </a:r>
            <a:r>
              <a:rPr sz="4200" dirty="0"/>
              <a:t>have</a:t>
            </a:r>
            <a:r>
              <a:rPr sz="4200" spc="-30" dirty="0"/>
              <a:t> </a:t>
            </a:r>
            <a:r>
              <a:rPr sz="4200" dirty="0"/>
              <a:t>placed</a:t>
            </a:r>
            <a:r>
              <a:rPr sz="4200" spc="-40" dirty="0"/>
              <a:t> </a:t>
            </a:r>
            <a:r>
              <a:rPr sz="4200" spc="-10" dirty="0"/>
              <a:t>orders?</a:t>
            </a:r>
            <a:endParaRPr sz="4200"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314824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257425"/>
            <a:ext cx="9934575" cy="42386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7181850"/>
            <a:ext cx="8791575" cy="16954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640500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2.Which</a:t>
            </a:r>
            <a:r>
              <a:rPr sz="4000" spc="40" dirty="0"/>
              <a:t> </a:t>
            </a:r>
            <a:r>
              <a:rPr sz="4000" dirty="0"/>
              <a:t>customers</a:t>
            </a:r>
            <a:r>
              <a:rPr sz="4000" spc="40" dirty="0"/>
              <a:t> </a:t>
            </a:r>
            <a:r>
              <a:rPr sz="4000" dirty="0"/>
              <a:t>have</a:t>
            </a:r>
            <a:r>
              <a:rPr sz="4000" spc="50" dirty="0"/>
              <a:t> </a:t>
            </a:r>
            <a:r>
              <a:rPr sz="4000" dirty="0"/>
              <a:t>placed</a:t>
            </a:r>
            <a:r>
              <a:rPr sz="4000" spc="50" dirty="0"/>
              <a:t> </a:t>
            </a:r>
            <a:r>
              <a:rPr sz="4000" dirty="0"/>
              <a:t>the</a:t>
            </a:r>
            <a:r>
              <a:rPr sz="4000" spc="50" dirty="0"/>
              <a:t> </a:t>
            </a:r>
            <a:r>
              <a:rPr sz="4000" dirty="0"/>
              <a:t>highest</a:t>
            </a:r>
            <a:r>
              <a:rPr sz="4000" spc="35" dirty="0"/>
              <a:t> </a:t>
            </a:r>
            <a:r>
              <a:rPr sz="4000" dirty="0"/>
              <a:t>number</a:t>
            </a:r>
            <a:r>
              <a:rPr sz="4000" spc="-30" dirty="0"/>
              <a:t> </a:t>
            </a:r>
            <a:r>
              <a:rPr sz="4000" dirty="0"/>
              <a:t>of</a:t>
            </a:r>
            <a:r>
              <a:rPr sz="4000" spc="40" dirty="0"/>
              <a:t> </a:t>
            </a:r>
            <a:r>
              <a:rPr sz="4000" spc="-10" dirty="0"/>
              <a:t>orders?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476500"/>
            <a:ext cx="7439025" cy="5724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0" y="2476500"/>
            <a:ext cx="5753100" cy="71532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6275" y="445434"/>
            <a:ext cx="15773400" cy="1302600"/>
          </a:xfrm>
          <a:prstGeom prst="rect">
            <a:avLst/>
          </a:prstGeom>
        </p:spPr>
        <p:txBody>
          <a:bodyPr vert="horz" wrap="square" lIns="0" tIns="680402" rIns="0" bIns="0" rtlCol="0">
            <a:spAutoFit/>
          </a:bodyPr>
          <a:lstStyle/>
          <a:p>
            <a:pPr marL="767715">
              <a:lnSpc>
                <a:spcPct val="100000"/>
              </a:lnSpc>
              <a:spcBef>
                <a:spcPts val="130"/>
              </a:spcBef>
            </a:pPr>
            <a:r>
              <a:rPr sz="4000" dirty="0"/>
              <a:t>3.What</a:t>
            </a:r>
            <a:r>
              <a:rPr sz="4000" spc="15" dirty="0"/>
              <a:t> </a:t>
            </a:r>
            <a:r>
              <a:rPr sz="4000" dirty="0"/>
              <a:t>is</a:t>
            </a:r>
            <a:r>
              <a:rPr sz="4000" spc="25" dirty="0"/>
              <a:t> </a:t>
            </a:r>
            <a:r>
              <a:rPr sz="4000" dirty="0"/>
              <a:t>the</a:t>
            </a:r>
            <a:r>
              <a:rPr sz="4000" spc="25" dirty="0"/>
              <a:t> </a:t>
            </a:r>
            <a:r>
              <a:rPr sz="4000" dirty="0"/>
              <a:t>total</a:t>
            </a:r>
            <a:r>
              <a:rPr sz="4000" spc="90" dirty="0"/>
              <a:t> </a:t>
            </a:r>
            <a:r>
              <a:rPr sz="4000" dirty="0"/>
              <a:t>and</a:t>
            </a:r>
            <a:r>
              <a:rPr sz="4000" spc="30" dirty="0"/>
              <a:t> </a:t>
            </a:r>
            <a:r>
              <a:rPr sz="4000" dirty="0"/>
              <a:t>average</a:t>
            </a:r>
            <a:r>
              <a:rPr sz="4000" spc="30" dirty="0"/>
              <a:t> </a:t>
            </a:r>
            <a:r>
              <a:rPr sz="4000" dirty="0"/>
              <a:t>purchase</a:t>
            </a:r>
            <a:r>
              <a:rPr sz="4000" spc="25" dirty="0"/>
              <a:t> </a:t>
            </a:r>
            <a:r>
              <a:rPr sz="4000" dirty="0"/>
              <a:t>value</a:t>
            </a:r>
            <a:r>
              <a:rPr sz="4000" spc="30" dirty="0"/>
              <a:t> </a:t>
            </a:r>
            <a:r>
              <a:rPr sz="4000" dirty="0"/>
              <a:t>per</a:t>
            </a:r>
            <a:r>
              <a:rPr sz="4000" spc="-50" dirty="0"/>
              <a:t> </a:t>
            </a:r>
            <a:r>
              <a:rPr sz="4000" spc="-10" dirty="0"/>
              <a:t>customer?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525"/>
            <a:ext cx="4514849" cy="80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626</Words>
  <Application>Microsoft Office PowerPoint</Application>
  <PresentationFormat>Custom</PresentationFormat>
  <Paragraphs>52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Bookman Old Style</vt:lpstr>
      <vt:lpstr>Calibri</vt:lpstr>
      <vt:lpstr>Calibri Light</vt:lpstr>
      <vt:lpstr>Times New Roman</vt:lpstr>
      <vt:lpstr>Office Theme</vt:lpstr>
      <vt:lpstr>Grocery Store Management</vt:lpstr>
      <vt:lpstr>Introduction</vt:lpstr>
      <vt:lpstr>Tables</vt:lpstr>
      <vt:lpstr>Tables</vt:lpstr>
      <vt:lpstr>ER Diagram</vt:lpstr>
      <vt:lpstr>Problem Statement</vt:lpstr>
      <vt:lpstr>1.How many unique customers have placed orders?</vt:lpstr>
      <vt:lpstr>2.Which customers have placed the highest number of orders?</vt:lpstr>
      <vt:lpstr>3.What is the total and average purchase value per customer?</vt:lpstr>
      <vt:lpstr>4.Who are the top 5 customers by total purchase amount?</vt:lpstr>
      <vt:lpstr>5.How many products exist in each category?</vt:lpstr>
      <vt:lpstr>6.What is the average price of products by category?</vt:lpstr>
      <vt:lpstr>7.Which products have the highest total sales volume (by quantity)?</vt:lpstr>
      <vt:lpstr>8.What is the total revenue generated by each product?</vt:lpstr>
      <vt:lpstr>9.How do product sales vary by category and supplier?</vt:lpstr>
      <vt:lpstr>10.How many orders have been placed in total?</vt:lpstr>
      <vt:lpstr>11.What is the average value per order?</vt:lpstr>
      <vt:lpstr>12.On which dates were the most orders placed?</vt:lpstr>
      <vt:lpstr>13.What are the monthly trends in order volume and revenue?</vt:lpstr>
      <vt:lpstr>14.How do order patterns vary across weekdays and months?</vt:lpstr>
      <vt:lpstr>15.How many suppliers are there in the database?</vt:lpstr>
      <vt:lpstr>16.Which supplier provides the most products?</vt:lpstr>
      <vt:lpstr>17.What is the average price of products from each supplier?</vt:lpstr>
      <vt:lpstr>18.Which suppliers contribute the most to total product sales (by revenue)</vt:lpstr>
      <vt:lpstr>19.How many employees have processed orders?</vt:lpstr>
      <vt:lpstr>20.Which employees have handled the most orders?</vt:lpstr>
      <vt:lpstr>21.What is the total sales value processed by each employee?</vt:lpstr>
      <vt:lpstr>22.What is the average order value handled per employee?</vt:lpstr>
      <vt:lpstr>23.What is the relationship between quantity ordered and total price?</vt:lpstr>
      <vt:lpstr>24.What is the average quantity ordered per product?</vt:lpstr>
      <vt:lpstr>25.How does the unit price vary across products and orders?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Atish Mohapatra</dc:creator>
  <cp:lastModifiedBy>YASWANTH G</cp:lastModifiedBy>
  <cp:revision>3</cp:revision>
  <dcterms:created xsi:type="dcterms:W3CDTF">2025-10-09T13:51:27Z</dcterms:created>
  <dcterms:modified xsi:type="dcterms:W3CDTF">2025-10-27T04:04:56Z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2025-10-09T00:00:00Z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2025-10-09T00:00:00Z</vt:filetime>
  </property>
</Properties>
</file>